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53" r:id="rId5"/>
    <p:sldId id="329" r:id="rId6"/>
    <p:sldId id="362" r:id="rId7"/>
    <p:sldId id="354" r:id="rId8"/>
    <p:sldId id="331" r:id="rId9"/>
    <p:sldId id="355" r:id="rId10"/>
    <p:sldId id="347" r:id="rId11"/>
    <p:sldId id="361" r:id="rId12"/>
    <p:sldId id="357" r:id="rId13"/>
    <p:sldId id="349" r:id="rId14"/>
    <p:sldId id="350" r:id="rId15"/>
    <p:sldId id="358" r:id="rId16"/>
    <p:sldId id="359" r:id="rId17"/>
    <p:sldId id="3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66" autoAdjust="0"/>
  </p:normalViewPr>
  <p:slideViewPr>
    <p:cSldViewPr snapToGrid="0">
      <p:cViewPr varScale="1">
        <p:scale>
          <a:sx n="152" d="100"/>
          <a:sy n="152" d="100"/>
        </p:scale>
        <p:origin x="666" y="13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5/9/2025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5/9/2025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3457463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sz="4000" dirty="0"/>
              <a:t>XÂY DỰNG HỆ THỐNG ĐỀ XUẤT SẢN PHẨM</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4" descr="A bouquet of flowers">
            <a:extLst>
              <a:ext uri="{FF2B5EF4-FFF2-40B4-BE49-F238E27FC236}">
                <a16:creationId xmlns:a16="http://schemas.microsoft.com/office/drawing/2014/main" id="{32C9B40F-13F9-0552-23B1-E063F123C7F5}"/>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7750460" y="0"/>
            <a:ext cx="12192000" cy="6858000"/>
          </a:xfrm>
          <a:prstGeom prst="rect">
            <a:avLst/>
          </a:prstGeom>
          <a:solidFill>
            <a:schemeClr val="bg1">
              <a:lumMod val="95000"/>
            </a:schemeClr>
          </a:solidFill>
        </p:spPr>
      </p:pic>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485709" y="1679765"/>
            <a:ext cx="3305744" cy="2683605"/>
          </a:xfrm>
        </p:spPr>
        <p:txBody>
          <a:bodyPr>
            <a:normAutofit fontScale="90000"/>
          </a:bodyPr>
          <a:lstStyle/>
          <a:p>
            <a:r>
              <a:rPr lang="en-US" sz="4000" dirty="0">
                <a:solidFill>
                  <a:schemeClr val="bg1"/>
                </a:solidFill>
                <a:effectLst/>
                <a:latin typeface="Times New Roman" panose="02020603050405020304" pitchFamily="18" charset="0"/>
                <a:ea typeface="Calibri" panose="020F0502020204030204" pitchFamily="34" charset="0"/>
              </a:rPr>
              <a:t>CF-based Encoder Transformer </a:t>
            </a:r>
            <a:br>
              <a:rPr lang="vi-VN" dirty="0">
                <a:solidFill>
                  <a:schemeClr val="bg1"/>
                </a:solidFill>
              </a:rPr>
            </a:br>
            <a:r>
              <a:rPr lang="vi-VN" dirty="0">
                <a:solidFill>
                  <a:schemeClr val="bg1"/>
                </a:solidFill>
              </a:rPr>
              <a:t>Ý tưởng thuật toán</a:t>
            </a:r>
            <a:endParaRPr lang="en-US" dirty="0">
              <a:solidFill>
                <a:schemeClr val="bg1"/>
              </a:solidFill>
            </a:endParaRPr>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10</a:t>
            </a:fld>
            <a:endParaRPr lang="en-US" dirty="0"/>
          </a:p>
        </p:txBody>
      </p:sp>
      <p:sp>
        <p:nvSpPr>
          <p:cNvPr id="13" name="TextBox 12">
            <a:extLst>
              <a:ext uri="{FF2B5EF4-FFF2-40B4-BE49-F238E27FC236}">
                <a16:creationId xmlns:a16="http://schemas.microsoft.com/office/drawing/2014/main" id="{D3633995-6045-BA5C-83CD-B83AE74E0753}"/>
              </a:ext>
            </a:extLst>
          </p:cNvPr>
          <p:cNvSpPr txBox="1"/>
          <p:nvPr/>
        </p:nvSpPr>
        <p:spPr>
          <a:xfrm>
            <a:off x="4901184" y="3226342"/>
            <a:ext cx="6693408" cy="2400657"/>
          </a:xfrm>
          <a:prstGeom prst="rect">
            <a:avLst/>
          </a:prstGeom>
          <a:noFill/>
        </p:spPr>
        <p:txBody>
          <a:bodyPr wrap="square">
            <a:spAutoFit/>
          </a:bodyPr>
          <a:lstStyle/>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Với mỗi người dùng, ta thu thập một chuỗi các sản phẩm mà người đó đã tương tác (mua, xem, click...).</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Các sản phẩm này được embedding thành vector đặc trưng.</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Chuỗi embedding đó được đưa vào Transformer Encoder, nơi từng sản phẩm trong chuỗi có thể "chú ý" tới các sản phẩm khác.</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Output cuối cùng là một vector đặc trưng toàn diện đại diện cho người dùng, được tổng hợp từ lịch sử hành vi đã qua.</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Vector người dùng này sau đó sẽ được dùng để tính toán điểm tương tác (scoring) với sản phẩm cần dự đoán, thông qua một cơ chế matching (như dot product hoặc multilayer perceptron).</a:t>
            </a:r>
          </a:p>
        </p:txBody>
      </p:sp>
      <p:sp>
        <p:nvSpPr>
          <p:cNvPr id="5" name="TextBox 4">
            <a:extLst>
              <a:ext uri="{FF2B5EF4-FFF2-40B4-BE49-F238E27FC236}">
                <a16:creationId xmlns:a16="http://schemas.microsoft.com/office/drawing/2014/main" id="{B7840F29-0279-AA35-75AB-328695975664}"/>
              </a:ext>
            </a:extLst>
          </p:cNvPr>
          <p:cNvSpPr txBox="1"/>
          <p:nvPr/>
        </p:nvSpPr>
        <p:spPr>
          <a:xfrm>
            <a:off x="4901184" y="133188"/>
            <a:ext cx="6693408" cy="3093154"/>
          </a:xfrm>
          <a:prstGeom prst="rect">
            <a:avLst/>
          </a:prstGeom>
          <a:noFill/>
        </p:spPr>
        <p:txBody>
          <a:bodyPr wrap="square">
            <a:spAutoFit/>
          </a:bodyPr>
          <a:lstStyle/>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Thay vì chỉ ánh xạ người dùng và sản phẩm thành các vector cố định rồi nhân vô hướng đơn giản, ta để cho một mô hình dựa trên Attention tự động học cách liên kết người dùng và sản phẩm qua tương tác lịch sử của họ.</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Mỗi người dùng sẽ được biểu diễn không chỉ bằng một vector ngẫu nhiên, mà bằng chuỗi lịch sử các sản phẩm họ đã tương tác.</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Tương tự, mỗi sản phẩm cũng được biểu diễn bởi các đặc trưng động dựa trên hành vi của các người dùng đã tương tác với nó.</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Transformer Encoder sẽ đọc các chuỗi tương tác này và học cách mô hình hóa mối quan hệ giữa các item, cách người dùng hành xử theo lịch sử tương tác, đồng thời tự động phát hiện pattern ngữ nghĩa sâu sắc hơn nhiều so với các phương pháp CF cổ điển</a:t>
            </a:r>
          </a:p>
          <a:p>
            <a:pPr marL="285750" indent="-285750">
              <a:buFont typeface="Arial" panose="020B0604020202020204" pitchFamily="34" charset="0"/>
              <a:buChar char="•"/>
            </a:pPr>
            <a:endParaRPr lang="vi-VN" sz="1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vi-V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428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BFBF-F8B0-D44E-B6BF-4A0429AC3B0F}"/>
              </a:ext>
            </a:extLst>
          </p:cNvPr>
          <p:cNvSpPr>
            <a:spLocks noGrp="1"/>
          </p:cNvSpPr>
          <p:nvPr>
            <p:ph type="title"/>
          </p:nvPr>
        </p:nvSpPr>
        <p:spPr>
          <a:xfrm>
            <a:off x="932688" y="228600"/>
            <a:ext cx="4401312" cy="1600200"/>
          </a:xfrm>
        </p:spPr>
        <p:txBody>
          <a:bodyPr/>
          <a:lstStyle/>
          <a:p>
            <a:r>
              <a:rPr lang="vi-VN" dirty="0"/>
              <a:t>Kiến trúc mô hình</a:t>
            </a:r>
            <a:endParaRPr lang="en-US" dirty="0"/>
          </a:p>
        </p:txBody>
      </p:sp>
      <p:sp>
        <p:nvSpPr>
          <p:cNvPr id="3" name="Footer Placeholder 2">
            <a:extLst>
              <a:ext uri="{FF2B5EF4-FFF2-40B4-BE49-F238E27FC236}">
                <a16:creationId xmlns:a16="http://schemas.microsoft.com/office/drawing/2014/main" id="{68A848C7-243A-AE13-E323-3C71FD8DA6C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DC69194-7927-A259-0C43-EE59A460354E}"/>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11</a:t>
            </a:fld>
            <a:endParaRPr lang="en-US" dirty="0"/>
          </a:p>
        </p:txBody>
      </p:sp>
      <p:sp>
        <p:nvSpPr>
          <p:cNvPr id="7" name="TextBox 6">
            <a:extLst>
              <a:ext uri="{FF2B5EF4-FFF2-40B4-BE49-F238E27FC236}">
                <a16:creationId xmlns:a16="http://schemas.microsoft.com/office/drawing/2014/main" id="{9BDA57D1-56A5-D91A-1B76-2293704AB5DF}"/>
              </a:ext>
            </a:extLst>
          </p:cNvPr>
          <p:cNvSpPr txBox="1"/>
          <p:nvPr/>
        </p:nvSpPr>
        <p:spPr>
          <a:xfrm>
            <a:off x="42066" y="2201366"/>
            <a:ext cx="7102447" cy="3046988"/>
          </a:xfrm>
          <a:prstGeom prst="rect">
            <a:avLst/>
          </a:prstGeom>
          <a:noFill/>
        </p:spPr>
        <p:txBody>
          <a:bodyPr wrap="square" rtlCol="0">
            <a:spAutoFit/>
          </a:bodyPr>
          <a:lstStyle/>
          <a:p>
            <a:r>
              <a:rPr lang="vi-VN" sz="1200" dirty="0">
                <a:latin typeface="Times New Roman" panose="02020603050405020304" pitchFamily="18" charset="0"/>
                <a:cs typeface="Times New Roman" panose="02020603050405020304" pitchFamily="18" charset="0"/>
              </a:rPr>
              <a:t>Mô hình được chia thành 4 khối chính: Embedding, Position Embedding, Transformer Encoder và Fully Connected Output.</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Mỗi nhóm dữ liệu đầu vào sẽ qua một lớp Embedding riêng và đưa về cùng số chiều, sau đó ghép nối lại.</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Tiếp theo, thêm Position Embedding để mô hình hiểu được vị trí tương đối của từng đặc trưng.</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Tensor sau đó được đưa vào Transformer Encoder với Multi-Head Attention để học mối quan hệ giữa các đặc trưng.</a:t>
            </a:r>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Residual Connection và Layer Normalization được dùng để ổn định huấn luyện.</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Sau khối Encoder, tensor tiếp tục qua các lớp Dense với activation ReLU để trích xuất thêm đặc trưng sâu.</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Cuối cùng, lớp Output dùng activation Sigmoid để dự đoán xác suất mua hàng.</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Kiến trúc này giúp mô hình tận dụng tốt dữ liệu đa dạng và học được các mối quan hệ ngầm trong dữ liệu.</a:t>
            </a:r>
            <a:endParaRPr lang="en-US"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9B990C-FC29-0BF0-FCC6-3767A87E46D7}"/>
              </a:ext>
            </a:extLst>
          </p:cNvPr>
          <p:cNvPicPr>
            <a:picLocks noChangeAspect="1"/>
          </p:cNvPicPr>
          <p:nvPr/>
        </p:nvPicPr>
        <p:blipFill>
          <a:blip r:embed="rId2"/>
          <a:stretch>
            <a:fillRect/>
          </a:stretch>
        </p:blipFill>
        <p:spPr>
          <a:xfrm>
            <a:off x="7173768" y="2090220"/>
            <a:ext cx="5018232" cy="4266130"/>
          </a:xfrm>
          <a:prstGeom prst="rect">
            <a:avLst/>
          </a:prstGeom>
        </p:spPr>
      </p:pic>
    </p:spTree>
    <p:extLst>
      <p:ext uri="{BB962C8B-B14F-4D97-AF65-F5344CB8AC3E}">
        <p14:creationId xmlns:p14="http://schemas.microsoft.com/office/powerpoint/2010/main" val="89819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2F6D5-8162-64A3-9CE9-CB512ABE2B61}"/>
            </a:ext>
          </a:extLst>
        </p:cNvPr>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3AA18754-7D2A-DBE3-8FE5-B7311252AE4B}"/>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F7215DFD-0712-E347-BE31-FD85A9A519FA}"/>
              </a:ext>
            </a:extLst>
          </p:cNvPr>
          <p:cNvSpPr>
            <a:spLocks noGrp="1"/>
          </p:cNvSpPr>
          <p:nvPr>
            <p:ph type="ctrTitle"/>
          </p:nvPr>
        </p:nvSpPr>
        <p:spPr>
          <a:xfrm>
            <a:off x="1527048" y="2276856"/>
            <a:ext cx="9144000" cy="1508760"/>
          </a:xfrm>
        </p:spPr>
        <p:txBody>
          <a:bodyPr/>
          <a:lstStyle/>
          <a:p>
            <a:r>
              <a:rPr lang="vi-VN" dirty="0"/>
              <a:t>ỨNG DỤNG</a:t>
            </a:r>
            <a:endParaRPr lang="en-US" dirty="0"/>
          </a:p>
        </p:txBody>
      </p:sp>
      <p:sp>
        <p:nvSpPr>
          <p:cNvPr id="8" name="Subtitle 7">
            <a:extLst>
              <a:ext uri="{FF2B5EF4-FFF2-40B4-BE49-F238E27FC236}">
                <a16:creationId xmlns:a16="http://schemas.microsoft.com/office/drawing/2014/main" id="{4F1C33DC-6B3C-E862-B7A9-C5E30B861FCC}"/>
              </a:ext>
            </a:extLst>
          </p:cNvPr>
          <p:cNvSpPr>
            <a:spLocks noGrp="1"/>
          </p:cNvSpPr>
          <p:nvPr>
            <p:ph type="subTitle" idx="1"/>
          </p:nvPr>
        </p:nvSpPr>
        <p:spPr>
          <a:xfrm>
            <a:off x="1527048" y="3858768"/>
            <a:ext cx="9144000" cy="841248"/>
          </a:xfrm>
        </p:spPr>
        <p:txBody>
          <a:bodyPr/>
          <a:lstStyle/>
          <a:p>
            <a:r>
              <a:rPr lang="vi-VN" dirty="0"/>
              <a:t>Kết quả - Thực nghiệm – Đánh giá</a:t>
            </a:r>
            <a:endParaRPr lang="en-US" dirty="0"/>
          </a:p>
        </p:txBody>
      </p:sp>
      <p:sp>
        <p:nvSpPr>
          <p:cNvPr id="12" name="Plaque 11">
            <a:extLst>
              <a:ext uri="{FF2B5EF4-FFF2-40B4-BE49-F238E27FC236}">
                <a16:creationId xmlns:a16="http://schemas.microsoft.com/office/drawing/2014/main" id="{CA51F978-ABB3-216B-DD64-47F15A0E8DA7}"/>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AB0A094-CB2A-4F2C-BD9D-AED5F40DE7D4}"/>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9D77BAF-89FB-4DC9-215E-9FBDAC9CF486}"/>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2885705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48CC4-07D1-FFED-466B-476B27E86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5F7FB-7931-5CEA-C121-339A6BD6150C}"/>
              </a:ext>
            </a:extLst>
          </p:cNvPr>
          <p:cNvSpPr>
            <a:spLocks noGrp="1"/>
          </p:cNvSpPr>
          <p:nvPr>
            <p:ph type="title"/>
          </p:nvPr>
        </p:nvSpPr>
        <p:spPr/>
        <p:txBody>
          <a:bodyPr/>
          <a:lstStyle/>
          <a:p>
            <a:r>
              <a:rPr lang="en-US" dirty="0" err="1"/>
              <a:t>Kết</a:t>
            </a:r>
            <a:r>
              <a:rPr lang="en-US" dirty="0"/>
              <a:t> </a:t>
            </a:r>
            <a:r>
              <a:rPr lang="en-US" dirty="0" err="1"/>
              <a:t>quả</a:t>
            </a:r>
            <a:r>
              <a:rPr lang="en-US" dirty="0"/>
              <a:t> - </a:t>
            </a:r>
            <a:r>
              <a:rPr lang="en-US" dirty="0" err="1"/>
              <a:t>Thực</a:t>
            </a:r>
            <a:r>
              <a:rPr lang="en-US" dirty="0"/>
              <a:t> </a:t>
            </a:r>
            <a:r>
              <a:rPr lang="en-US" dirty="0" err="1"/>
              <a:t>Nghiệm</a:t>
            </a:r>
            <a:r>
              <a:rPr lang="en-US" dirty="0"/>
              <a:t> – </a:t>
            </a:r>
            <a:r>
              <a:rPr lang="en-US" dirty="0" err="1"/>
              <a:t>Đánh</a:t>
            </a:r>
            <a:r>
              <a:rPr lang="en-US" dirty="0"/>
              <a:t> </a:t>
            </a:r>
            <a:r>
              <a:rPr lang="en-US" dirty="0" err="1"/>
              <a:t>Giá</a:t>
            </a:r>
            <a:endParaRPr lang="en-US" dirty="0"/>
          </a:p>
        </p:txBody>
      </p:sp>
      <p:sp>
        <p:nvSpPr>
          <p:cNvPr id="3" name="Footer Placeholder 2">
            <a:extLst>
              <a:ext uri="{FF2B5EF4-FFF2-40B4-BE49-F238E27FC236}">
                <a16:creationId xmlns:a16="http://schemas.microsoft.com/office/drawing/2014/main" id="{11C7FE74-4B7D-03C1-ABF4-5067B588B775}"/>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033ED73-728C-54F3-C3EE-A9AB19A2077A}"/>
              </a:ext>
            </a:extLst>
          </p:cNvPr>
          <p:cNvSpPr>
            <a:spLocks noGrp="1"/>
          </p:cNvSpPr>
          <p:nvPr>
            <p:ph type="sldNum" sz="quarter" idx="11"/>
          </p:nvPr>
        </p:nvSpPr>
        <p:spPr/>
        <p:txBody>
          <a:bodyPr/>
          <a:lstStyle/>
          <a:p>
            <a:fld id="{294A09A9-5501-47C1-A89A-A340965A2BE2}" type="slidenum">
              <a:rPr lang="en-US" smtClean="0"/>
              <a:pPr/>
              <a:t>13</a:t>
            </a:fld>
            <a:endParaRPr lang="en-US" dirty="0"/>
          </a:p>
        </p:txBody>
      </p:sp>
      <p:pic>
        <p:nvPicPr>
          <p:cNvPr id="7" name="Picture 6">
            <a:extLst>
              <a:ext uri="{FF2B5EF4-FFF2-40B4-BE49-F238E27FC236}">
                <a16:creationId xmlns:a16="http://schemas.microsoft.com/office/drawing/2014/main" id="{E63284ED-572F-B396-A99E-61FBEC98288B}"/>
              </a:ext>
            </a:extLst>
          </p:cNvPr>
          <p:cNvPicPr>
            <a:picLocks noChangeAspect="1"/>
          </p:cNvPicPr>
          <p:nvPr/>
        </p:nvPicPr>
        <p:blipFill>
          <a:blip r:embed="rId2"/>
          <a:stretch>
            <a:fillRect/>
          </a:stretch>
        </p:blipFill>
        <p:spPr>
          <a:xfrm>
            <a:off x="7737716" y="2062306"/>
            <a:ext cx="2005374" cy="1515171"/>
          </a:xfrm>
          <a:prstGeom prst="rect">
            <a:avLst/>
          </a:prstGeom>
        </p:spPr>
      </p:pic>
      <p:sp>
        <p:nvSpPr>
          <p:cNvPr id="8" name="TextBox 7">
            <a:extLst>
              <a:ext uri="{FF2B5EF4-FFF2-40B4-BE49-F238E27FC236}">
                <a16:creationId xmlns:a16="http://schemas.microsoft.com/office/drawing/2014/main" id="{22A7635F-8E26-6E8A-9CD8-016494A02254}"/>
              </a:ext>
            </a:extLst>
          </p:cNvPr>
          <p:cNvSpPr txBox="1"/>
          <p:nvPr/>
        </p:nvSpPr>
        <p:spPr>
          <a:xfrm>
            <a:off x="-59462" y="1952078"/>
            <a:ext cx="5678292" cy="4419287"/>
          </a:xfrm>
          <a:prstGeom prst="rect">
            <a:avLst/>
          </a:prstGeom>
          <a:noFill/>
        </p:spPr>
        <p:txBody>
          <a:bodyPr wrap="square">
            <a:spAutoFit/>
          </a:bodyPr>
          <a:lstStyle/>
          <a:p>
            <a:pPr lvl="0" algn="just">
              <a:lnSpc>
                <a:spcPct val="150000"/>
              </a:lnSpc>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bố</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thật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thật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lvl="0" algn="just">
              <a:lnSpc>
                <a:spcPct val="150000"/>
              </a:lnSpc>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xu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negative: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miss case positive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kiện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chú</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ý...).</a:t>
            </a:r>
          </a:p>
          <a:p>
            <a:pPr lvl="0" algn="just">
              <a:lnSpc>
                <a:spcPct val="150000"/>
              </a:lnSpc>
              <a:spcAft>
                <a:spcPts val="800"/>
              </a:spcAft>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bias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nặng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rơi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xảy</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imbalance).</a:t>
            </a:r>
          </a:p>
          <a:p>
            <a:pPr lvl="0" algn="just">
              <a:lnSpc>
                <a:spcPct val="150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Đ</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ộ chính xác tổng thể (accuracy) của mô hình đạt xấp xỉ 97,66%, phản ánh mức độ chính xác rất cao trong toàn bộ quá trình phân loại. Xét riêng trên lớp dương tính, độ nhạy (recall) – đại diện cho khả năng nhận diện chính xác các mẫu dương tính – đạt 96,63%. Đồng thời, độ chính xác của mô hình trong việc dự đoán lớp dương tính (precision) là 96,46%, cho thấy tỷ lệ mẫu dương tính được mô hình nhận diện là đúng là rất cao. </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800"/>
              </a:spcAft>
            </a:pPr>
            <a:r>
              <a:rPr lang="en-US" sz="1200" kern="100" dirty="0">
                <a:latin typeface="Times New Roman" panose="02020603050405020304" pitchFamily="18" charset="0"/>
                <a:ea typeface="Calibri" panose="020F0502020204030204" pitchFamily="34" charset="0"/>
                <a:cs typeface="Times New Roman" panose="02020603050405020304" pitchFamily="18" charset="0"/>
              </a:rPr>
              <a:t>M</a:t>
            </a:r>
            <a:r>
              <a:rPr lang="vi-VN" sz="1200" kern="100" dirty="0">
                <a:effectLst/>
                <a:latin typeface="Times New Roman" panose="02020603050405020304" pitchFamily="18" charset="0"/>
                <a:ea typeface="Calibri" panose="020F0502020204030204" pitchFamily="34" charset="0"/>
                <a:cs typeface="Times New Roman" panose="02020603050405020304" pitchFamily="18" charset="0"/>
              </a:rPr>
              <a:t>ô hình dự đoán khoảng 316.000 mẫu thuộc lớp âm tính và 184.000 mẫu thuộc lớp dương tính, gần như trùng khớp với phân phối của nhãn thực tế. Sự tương đồng này cho thấy mô hình không chỉ hoạt động tốt trên từng mẫu riêng lẻ mà còn có khả năng tái tạo phân bố tổng thể của dữ liệu</a:t>
            </a: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09AB0798-2375-CE06-7C3B-4D109D68C4C4}"/>
              </a:ext>
            </a:extLst>
          </p:cNvPr>
          <p:cNvPicPr>
            <a:picLocks noChangeAspect="1"/>
          </p:cNvPicPr>
          <p:nvPr/>
        </p:nvPicPr>
        <p:blipFill>
          <a:blip r:embed="rId3"/>
          <a:stretch>
            <a:fillRect/>
          </a:stretch>
        </p:blipFill>
        <p:spPr>
          <a:xfrm>
            <a:off x="9743090" y="2062306"/>
            <a:ext cx="2448909" cy="1509516"/>
          </a:xfrm>
          <a:prstGeom prst="rect">
            <a:avLst/>
          </a:prstGeom>
        </p:spPr>
      </p:pic>
      <p:pic>
        <p:nvPicPr>
          <p:cNvPr id="10" name="Picture 9">
            <a:extLst>
              <a:ext uri="{FF2B5EF4-FFF2-40B4-BE49-F238E27FC236}">
                <a16:creationId xmlns:a16="http://schemas.microsoft.com/office/drawing/2014/main" id="{E0995488-6ABA-C69E-CB6B-2A69B39CC5BA}"/>
              </a:ext>
            </a:extLst>
          </p:cNvPr>
          <p:cNvPicPr>
            <a:picLocks noChangeAspect="1"/>
          </p:cNvPicPr>
          <p:nvPr/>
        </p:nvPicPr>
        <p:blipFill>
          <a:blip r:embed="rId4"/>
          <a:stretch>
            <a:fillRect/>
          </a:stretch>
        </p:blipFill>
        <p:spPr>
          <a:xfrm>
            <a:off x="5921482" y="2024004"/>
            <a:ext cx="1816234" cy="1547818"/>
          </a:xfrm>
          <a:prstGeom prst="rect">
            <a:avLst/>
          </a:prstGeom>
        </p:spPr>
      </p:pic>
      <p:pic>
        <p:nvPicPr>
          <p:cNvPr id="11" name="Picture 10">
            <a:extLst>
              <a:ext uri="{FF2B5EF4-FFF2-40B4-BE49-F238E27FC236}">
                <a16:creationId xmlns:a16="http://schemas.microsoft.com/office/drawing/2014/main" id="{8AE44F22-711A-E8AC-95F0-B161FEC4FB46}"/>
              </a:ext>
            </a:extLst>
          </p:cNvPr>
          <p:cNvPicPr>
            <a:picLocks noChangeAspect="1"/>
          </p:cNvPicPr>
          <p:nvPr/>
        </p:nvPicPr>
        <p:blipFill>
          <a:blip r:embed="rId5"/>
          <a:stretch>
            <a:fillRect/>
          </a:stretch>
        </p:blipFill>
        <p:spPr>
          <a:xfrm>
            <a:off x="5921482" y="4168859"/>
            <a:ext cx="2417172" cy="1889353"/>
          </a:xfrm>
          <a:prstGeom prst="rect">
            <a:avLst/>
          </a:prstGeom>
        </p:spPr>
      </p:pic>
      <p:pic>
        <p:nvPicPr>
          <p:cNvPr id="13" name="Picture 12">
            <a:extLst>
              <a:ext uri="{FF2B5EF4-FFF2-40B4-BE49-F238E27FC236}">
                <a16:creationId xmlns:a16="http://schemas.microsoft.com/office/drawing/2014/main" id="{B9CC9109-C9D7-4F19-50A2-7AB2F4FB5970}"/>
              </a:ext>
            </a:extLst>
          </p:cNvPr>
          <p:cNvPicPr>
            <a:picLocks noChangeAspect="1"/>
          </p:cNvPicPr>
          <p:nvPr/>
        </p:nvPicPr>
        <p:blipFill>
          <a:blip r:embed="rId6"/>
          <a:stretch>
            <a:fillRect/>
          </a:stretch>
        </p:blipFill>
        <p:spPr>
          <a:xfrm>
            <a:off x="8338654" y="3571822"/>
            <a:ext cx="3855193" cy="2486390"/>
          </a:xfrm>
          <a:prstGeom prst="rect">
            <a:avLst/>
          </a:prstGeom>
        </p:spPr>
      </p:pic>
    </p:spTree>
    <p:extLst>
      <p:ext uri="{BB962C8B-B14F-4D97-AF65-F5344CB8AC3E}">
        <p14:creationId xmlns:p14="http://schemas.microsoft.com/office/powerpoint/2010/main" val="248097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vi-VN" dirty="0"/>
              <a:t>Thành viên</a:t>
            </a:r>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385816" cy="2706624"/>
          </a:xfrm>
        </p:spPr>
        <p:txBody>
          <a:bodyPr vert="horz" lIns="91440" tIns="45720" rIns="91440" bIns="45720" rtlCol="0" anchor="t">
            <a:normAutofit/>
          </a:bodyPr>
          <a:lstStyle/>
          <a:p>
            <a:r>
              <a:rPr lang="vi-VN" dirty="0"/>
              <a:t>Nguyễn Lê Quốc Bảo</a:t>
            </a:r>
            <a:r>
              <a:rPr lang="en-US" dirty="0"/>
              <a:t> </a:t>
            </a:r>
          </a:p>
          <a:p>
            <a:r>
              <a:rPr lang="en-US" dirty="0"/>
              <a:t>MSSV: 210004053</a:t>
            </a:r>
          </a:p>
          <a:p>
            <a:r>
              <a:rPr lang="en-US" dirty="0" err="1"/>
              <a:t>Lớp</a:t>
            </a:r>
            <a:r>
              <a:rPr lang="en-US" dirty="0"/>
              <a:t> </a:t>
            </a:r>
            <a:r>
              <a:rPr lang="en-US" dirty="0" err="1"/>
              <a:t>học</a:t>
            </a:r>
            <a:r>
              <a:rPr lang="en-US" dirty="0"/>
              <a:t> </a:t>
            </a:r>
            <a:r>
              <a:rPr lang="en-US" dirty="0" err="1"/>
              <a:t>phần</a:t>
            </a:r>
            <a:r>
              <a:rPr lang="en-US" dirty="0"/>
              <a:t>: 21DT.HL13</a:t>
            </a:r>
          </a:p>
          <a:p>
            <a:r>
              <a:rPr lang="en-US" dirty="0" err="1"/>
              <a:t>Lớp</a:t>
            </a:r>
            <a:r>
              <a:rPr lang="en-US" dirty="0"/>
              <a:t> </a:t>
            </a:r>
            <a:r>
              <a:rPr lang="en-US" dirty="0" err="1"/>
              <a:t>danh</a:t>
            </a:r>
            <a:r>
              <a:rPr lang="en-US" dirty="0"/>
              <a:t> </a:t>
            </a:r>
            <a:r>
              <a:rPr lang="en-US" dirty="0" err="1"/>
              <a:t>nghĩa</a:t>
            </a:r>
            <a:r>
              <a:rPr lang="en-US" dirty="0"/>
              <a:t>: 21DTH1C</a:t>
            </a:r>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7" name="Picture Placeholder 6">
            <a:extLst>
              <a:ext uri="{FF2B5EF4-FFF2-40B4-BE49-F238E27FC236}">
                <a16:creationId xmlns:a16="http://schemas.microsoft.com/office/drawing/2014/main" id="{CF796F4B-E501-433D-C04C-A6D182CB385C}"/>
              </a:ext>
            </a:extLst>
          </p:cNvPr>
          <p:cNvSpPr>
            <a:spLocks noGrp="1"/>
          </p:cNvSpPr>
          <p:nvPr>
            <p:ph type="pic" sz="quarter" idx="13"/>
          </p:nvPr>
        </p:nvSpPr>
        <p:spPr/>
      </p:sp>
      <p:pic>
        <p:nvPicPr>
          <p:cNvPr id="10" name="Picture Placeholder 4" descr="A bouquet of flowers">
            <a:extLst>
              <a:ext uri="{FF2B5EF4-FFF2-40B4-BE49-F238E27FC236}">
                <a16:creationId xmlns:a16="http://schemas.microsoft.com/office/drawing/2014/main" id="{A3EF64DD-32B9-A4D8-36BC-D649AC542AF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7020588" y="0"/>
            <a:ext cx="12192000" cy="6858000"/>
          </a:xfrm>
          <a:prstGeom prst="rect">
            <a:avLst/>
          </a:prstGeom>
          <a:solidFill>
            <a:schemeClr val="bg1">
              <a:lumMod val="95000"/>
            </a:schemeClr>
          </a:solidFill>
        </p:spPr>
      </p:pic>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err="1"/>
              <a:t>Mục</a:t>
            </a:r>
            <a:r>
              <a:rPr lang="en-US" dirty="0"/>
              <a:t> </a:t>
            </a:r>
            <a:r>
              <a:rPr lang="en-US" dirty="0" err="1"/>
              <a:t>lục</a:t>
            </a:r>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385816" cy="2706624"/>
          </a:xfrm>
        </p:spPr>
        <p:txBody>
          <a:bodyPr vert="horz" lIns="91440" tIns="45720" rIns="91440" bIns="45720" rtlCol="0" anchor="t">
            <a:normAutofit/>
          </a:bodyPr>
          <a:lstStyle/>
          <a:p>
            <a:r>
              <a:rPr lang="en-US" dirty="0" err="1"/>
              <a:t>Chương</a:t>
            </a:r>
            <a:r>
              <a:rPr lang="en-US" dirty="0"/>
              <a:t> 1: </a:t>
            </a:r>
          </a:p>
          <a:p>
            <a:r>
              <a:rPr lang="en-US" dirty="0" err="1"/>
              <a:t>Chương</a:t>
            </a:r>
            <a:r>
              <a:rPr lang="en-US" dirty="0"/>
              <a:t> 2:</a:t>
            </a:r>
          </a:p>
          <a:p>
            <a:r>
              <a:rPr lang="en-US" dirty="0" err="1"/>
              <a:t>Chương</a:t>
            </a:r>
            <a:r>
              <a:rPr lang="en-US" dirty="0"/>
              <a:t> 3:</a:t>
            </a:r>
          </a:p>
          <a:p>
            <a:r>
              <a:rPr lang="en-US" dirty="0" err="1"/>
              <a:t>Chương</a:t>
            </a:r>
            <a:r>
              <a:rPr lang="en-US" dirty="0"/>
              <a:t> 4:</a:t>
            </a:r>
          </a:p>
          <a:p>
            <a:r>
              <a:rPr lang="en-US" dirty="0" err="1"/>
              <a:t>Chương</a:t>
            </a:r>
            <a:r>
              <a:rPr lang="en-US" dirty="0"/>
              <a:t> 5:</a:t>
            </a:r>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3</a:t>
            </a:fld>
            <a:endParaRPr lang="en-US" dirty="0"/>
          </a:p>
        </p:txBody>
      </p:sp>
      <p:sp>
        <p:nvSpPr>
          <p:cNvPr id="7" name="Picture Placeholder 6">
            <a:extLst>
              <a:ext uri="{FF2B5EF4-FFF2-40B4-BE49-F238E27FC236}">
                <a16:creationId xmlns:a16="http://schemas.microsoft.com/office/drawing/2014/main" id="{CF796F4B-E501-433D-C04C-A6D182CB385C}"/>
              </a:ext>
            </a:extLst>
          </p:cNvPr>
          <p:cNvSpPr>
            <a:spLocks noGrp="1"/>
          </p:cNvSpPr>
          <p:nvPr>
            <p:ph type="pic" sz="quarter" idx="13"/>
          </p:nvPr>
        </p:nvSpPr>
        <p:spPr/>
      </p:sp>
      <p:pic>
        <p:nvPicPr>
          <p:cNvPr id="10" name="Picture Placeholder 4" descr="A bouquet of flowers">
            <a:extLst>
              <a:ext uri="{FF2B5EF4-FFF2-40B4-BE49-F238E27FC236}">
                <a16:creationId xmlns:a16="http://schemas.microsoft.com/office/drawing/2014/main" id="{A3EF64DD-32B9-A4D8-36BC-D649AC542AF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7020588" y="0"/>
            <a:ext cx="12192000" cy="6858000"/>
          </a:xfrm>
          <a:prstGeom prst="rect">
            <a:avLst/>
          </a:prstGeom>
          <a:solidFill>
            <a:schemeClr val="bg1">
              <a:lumMod val="95000"/>
            </a:schemeClr>
          </a:solidFill>
        </p:spPr>
      </p:pic>
    </p:spTree>
    <p:extLst>
      <p:ext uri="{BB962C8B-B14F-4D97-AF65-F5344CB8AC3E}">
        <p14:creationId xmlns:p14="http://schemas.microsoft.com/office/powerpoint/2010/main" val="256992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vi-VN" dirty="0"/>
              <a:t>GIỚI THIỆU ĐỀ TÀI</a:t>
            </a:r>
            <a:endParaRPr lang="en-US" dirty="0"/>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4</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582356" y="3813048"/>
            <a:ext cx="6419088" cy="2377440"/>
          </a:xfrm>
          <a:noFill/>
        </p:spPr>
        <p:txBody>
          <a:bodyPr>
            <a:normAutofit/>
          </a:bodyPr>
          <a:lstStyle/>
          <a:p>
            <a:pPr algn="just">
              <a:lnSpc>
                <a:spcPct val="110000"/>
              </a:lnSpc>
            </a:pPr>
            <a:r>
              <a:rPr lang="vi-VN" sz="1700" dirty="0">
                <a:effectLst/>
                <a:ea typeface="Times New Roman" panose="02020603050405020304" pitchFamily="18" charset="0"/>
              </a:rPr>
              <a:t>Gần đây, các mô hình dựa trên kiến trúc Transformer – vốn nổi bật trong xử lý ngôn ngữ tự nhiên – đã được nghiên cứu và ứng dụng thành công vào nhiều bài toán recommendation nhờ khả năng học được các mối quan hệ phức tạp giữa người dùng và sản phẩm. Việc kết hợp CF với Transformer mở ra một hướng tiếp cận hiện đại và tiềm năng, tận dụng khả năng attention để biểu diễn đặc trưng người dùng/sản phẩm một cách sâu sắc và linh hoạt hơn.</a:t>
            </a:r>
            <a:endParaRPr lang="en-US" sz="1700" dirty="0"/>
          </a:p>
        </p:txBody>
      </p:sp>
      <p:sp>
        <p:nvSpPr>
          <p:cNvPr id="6" name="AutoShape 2" descr="!!err image loading.">
            <a:extLst>
              <a:ext uri="{FF2B5EF4-FFF2-40B4-BE49-F238E27FC236}">
                <a16:creationId xmlns:a16="http://schemas.microsoft.com/office/drawing/2014/main" id="{A887C54B-2C5A-D674-C24A-B2EA4B041B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a:extLst>
              <a:ext uri="{FF2B5EF4-FFF2-40B4-BE49-F238E27FC236}">
                <a16:creationId xmlns:a16="http://schemas.microsoft.com/office/drawing/2014/main" id="{8862BD15-3DE4-5BC9-43C4-C519C9A19E33}"/>
              </a:ext>
            </a:extLst>
          </p:cNvPr>
          <p:cNvSpPr txBox="1">
            <a:spLocks/>
          </p:cNvSpPr>
          <p:nvPr/>
        </p:nvSpPr>
        <p:spPr>
          <a:xfrm>
            <a:off x="582356" y="975360"/>
            <a:ext cx="6419088" cy="2185416"/>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800" kern="1200">
                <a:solidFill>
                  <a:schemeClr val="accent3"/>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accent3"/>
                </a:solidFill>
                <a:latin typeface="+mn-lt"/>
                <a:ea typeface="+mn-ea"/>
                <a:cs typeface="+mn-cs"/>
              </a:defRPr>
            </a:lvl2pPr>
            <a:lvl3pPr marL="914400" indent="0" algn="ctr" defTabSz="914400" rtl="0" eaLnBrk="1" latinLnBrk="0" hangingPunct="1">
              <a:lnSpc>
                <a:spcPct val="90000"/>
              </a:lnSpc>
              <a:spcBef>
                <a:spcPts val="500"/>
              </a:spcBef>
              <a:buClr>
                <a:schemeClr val="accent2"/>
              </a:buClr>
              <a:buFont typeface="Arial" panose="020B0604020202020204" pitchFamily="34" charset="0"/>
              <a:buNone/>
              <a:defRPr sz="1800" kern="1200">
                <a:solidFill>
                  <a:schemeClr val="accent3"/>
                </a:solidFill>
                <a:latin typeface="+mn-lt"/>
                <a:ea typeface="+mn-ea"/>
                <a:cs typeface="+mn-cs"/>
              </a:defRPr>
            </a:lvl3pPr>
            <a:lvl4pPr marL="1371600" indent="0" algn="ctr" defTabSz="914400" rtl="0" eaLnBrk="1" latinLnBrk="0" hangingPunct="1">
              <a:lnSpc>
                <a:spcPct val="90000"/>
              </a:lnSpc>
              <a:spcBef>
                <a:spcPts val="500"/>
              </a:spcBef>
              <a:buClr>
                <a:schemeClr val="accent2"/>
              </a:buClr>
              <a:buFont typeface="Arial" panose="020B0604020202020204" pitchFamily="34" charset="0"/>
              <a:buNone/>
              <a:defRPr sz="1600" kern="1200">
                <a:solidFill>
                  <a:schemeClr val="accent3"/>
                </a:solidFill>
                <a:latin typeface="+mn-lt"/>
                <a:ea typeface="+mn-ea"/>
                <a:cs typeface="+mn-cs"/>
              </a:defRPr>
            </a:lvl4pPr>
            <a:lvl5pPr marL="1828800" indent="0" algn="ctr" defTabSz="914400" rtl="0" eaLnBrk="1" latinLnBrk="0" hangingPunct="1">
              <a:lnSpc>
                <a:spcPct val="90000"/>
              </a:lnSpc>
              <a:spcBef>
                <a:spcPts val="500"/>
              </a:spcBef>
              <a:buClr>
                <a:schemeClr val="accent2"/>
              </a:buClr>
              <a:buFont typeface="Arial" panose="020B0604020202020204" pitchFamily="34" charset="0"/>
              <a:buNone/>
              <a:defRPr sz="1600" kern="1200">
                <a:solidFill>
                  <a:schemeClr val="accent3"/>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vi-VN" sz="1700" dirty="0">
                <a:ea typeface="Times New Roman" panose="02020603050405020304" pitchFamily="18" charset="0"/>
              </a:rPr>
              <a:t>Trong bối cảnh các nền tảng thương mại điện tử ngày càng phát triển, hệ thống đề xuất sản phẩm trở thành một công cụ thiết yếu để cá nhân hóa trải nghiệm người dùng, tăng tỷ lệ chuyển đổi và giữ chân khách hàng. Các mô hình truyền thống như Collaborative Filtering (CF) đã chứng minh được hiệu quả thực tiễn nhưng vẫn còn một số hạn chế, đặc biệt là khi dữ liệu người dùng phân tán, không đồng nhất hoặc khan hiếm.</a:t>
            </a:r>
            <a:endParaRPr lang="en-US" sz="1700" dirty="0"/>
          </a:p>
        </p:txBody>
      </p:sp>
      <p:sp>
        <p:nvSpPr>
          <p:cNvPr id="2" name="Picture Placeholder 1">
            <a:extLst>
              <a:ext uri="{FF2B5EF4-FFF2-40B4-BE49-F238E27FC236}">
                <a16:creationId xmlns:a16="http://schemas.microsoft.com/office/drawing/2014/main" id="{337E4C11-BF3D-10C6-3702-2E6259C6E79B}"/>
              </a:ext>
            </a:extLst>
          </p:cNvPr>
          <p:cNvSpPr>
            <a:spLocks noGrp="1"/>
          </p:cNvSpPr>
          <p:nvPr>
            <p:ph type="pic" sz="quarter" idx="13"/>
          </p:nvPr>
        </p:nvSpPr>
        <p:spPr/>
      </p:sp>
      <p:pic>
        <p:nvPicPr>
          <p:cNvPr id="12" name="Picture Placeholder 4" descr="A bouquet of flowers">
            <a:extLst>
              <a:ext uri="{FF2B5EF4-FFF2-40B4-BE49-F238E27FC236}">
                <a16:creationId xmlns:a16="http://schemas.microsoft.com/office/drawing/2014/main" id="{CCBF4A04-4981-9837-CB0A-663AF880C712}"/>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7754488" y="0"/>
            <a:ext cx="12192000" cy="6858000"/>
          </a:xfrm>
          <a:prstGeom prst="rect">
            <a:avLst/>
          </a:prstGeom>
          <a:solidFill>
            <a:schemeClr val="bg1">
              <a:lumMod val="95000"/>
            </a:schemeClr>
          </a:solidFill>
        </p:spPr>
      </p:pic>
    </p:spTree>
    <p:extLst>
      <p:ext uri="{BB962C8B-B14F-4D97-AF65-F5344CB8AC3E}">
        <p14:creationId xmlns:p14="http://schemas.microsoft.com/office/powerpoint/2010/main" val="3541873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527048" y="2276856"/>
            <a:ext cx="9144000" cy="1508760"/>
          </a:xfrm>
        </p:spPr>
        <p:txBody>
          <a:bodyPr/>
          <a:lstStyle/>
          <a:p>
            <a:r>
              <a:rPr lang="vi-VN" dirty="0"/>
              <a:t>DATASET</a:t>
            </a:r>
            <a:endParaRPr lang="en-US" dirty="0"/>
          </a:p>
        </p:txBody>
      </p:sp>
      <p:sp>
        <p:nvSpPr>
          <p:cNvPr id="8" name="Subtitle 7">
            <a:extLst>
              <a:ext uri="{FF2B5EF4-FFF2-40B4-BE49-F238E27FC236}">
                <a16:creationId xmlns:a16="http://schemas.microsoft.com/office/drawing/2014/main" id="{D289A6C7-C300-4AAC-DEAE-687BBDA3074C}"/>
              </a:ext>
            </a:extLst>
          </p:cNvPr>
          <p:cNvSpPr>
            <a:spLocks noGrp="1"/>
          </p:cNvSpPr>
          <p:nvPr>
            <p:ph type="subTitle" idx="1"/>
          </p:nvPr>
        </p:nvSpPr>
        <p:spPr>
          <a:xfrm>
            <a:off x="1527048" y="3858768"/>
            <a:ext cx="9144000" cy="841248"/>
          </a:xfrm>
        </p:spPr>
        <p:txBody>
          <a:bodyPr/>
          <a:lstStyle/>
          <a:p>
            <a:r>
              <a:rPr lang="vi-VN" dirty="0"/>
              <a:t>Mô tả dữ liệu</a:t>
            </a:r>
            <a:endParaRPr lang="en-US" dirty="0"/>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3088177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vi-VN" dirty="0"/>
              <a:t>MÔ TẢ DỮ LIỆU</a:t>
            </a:r>
            <a:endParaRPr lang="en-US" dirty="0"/>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289559" y="2331720"/>
            <a:ext cx="8596409" cy="3694176"/>
          </a:xfrm>
        </p:spPr>
        <p:txBody>
          <a:bodyPr>
            <a:normAutofit fontScale="25000" lnSpcReduction="20000"/>
          </a:bodyPr>
          <a:lstStyle/>
          <a:p>
            <a:endParaRPr lang="vi-VN" dirty="0"/>
          </a:p>
          <a:p>
            <a:r>
              <a:rPr lang="en-US" sz="64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4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4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4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endParaRPr lang="en-US" sz="6400" dirty="0"/>
          </a:p>
          <a:p>
            <a:pPr>
              <a:lnSpc>
                <a:spcPct val="170000"/>
              </a:lnSpc>
            </a:pPr>
            <a:r>
              <a:rPr lang="vi-VN" sz="4000" dirty="0">
                <a:latin typeface="Times New Roman" panose="02020603050405020304" pitchFamily="18" charset="0"/>
                <a:cs typeface="Times New Roman" panose="02020603050405020304" pitchFamily="18" charset="0"/>
              </a:rPr>
              <a:t>Trong quá trình xây dựng hệ thống đề xuất dựa trên kiến trúc CF-based Encoder Transformer, một vấn đề cực kỳ quan trọng là chuẩn bị tập dữ liệu phù hợp để mô hình có thể học được các mối quan hệ phức tạp giữa người dùng và sản phẩm. Tuy nhiên, trong thực tế, việc tìm kiếm hoặc thu thập một bộ dữ liệu thực sự lý tưởng cho dự án là cực kỳ khó khăn, do nhiều lý do:</a:t>
            </a:r>
          </a:p>
          <a:p>
            <a:pPr marL="342900" indent="-342900">
              <a:lnSpc>
                <a:spcPct val="170000"/>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Các công ty lớn sở hữu dữ liệu real về hành vi người dùng đều bảo mật rất chặt chẽ, bởi dữ liệu này liên quan trực tiếp đến quyền riêng tư cá nhân và tài sản kinh doanh chiến lược.</a:t>
            </a:r>
          </a:p>
          <a:p>
            <a:pPr marL="342900" indent="-342900">
              <a:lnSpc>
                <a:spcPct val="170000"/>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Các bộ dữ liệu mở hiện có thường quá đơn giản, thiếu chiều sâu, hoặc không thể hiện được các hành vi phức tạp như thay đổi hành vi theo mùa, theo xu hướng, theo sự kiện.</a:t>
            </a:r>
          </a:p>
          <a:p>
            <a:pPr marL="342900" indent="-342900">
              <a:lnSpc>
                <a:spcPct val="170000"/>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Ngoài ra, quy mô cần thiết để train một mô hình deep learning hiệu quả thường phải đạt hàng trăm ngàn đến hàng triệu mẫu, trong khi những bộ dataset công khai đa phần nhỏ và không đủ tính đại diện.</a:t>
            </a:r>
          </a:p>
          <a:p>
            <a:pPr marL="342900" indent="-342900">
              <a:lnSpc>
                <a:spcPct val="170000"/>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Các dữ liệu thương mại điện tử thực tế còn rất nhiễu, mất cân bằng, chứa nhiều missing data — đây là những đặc điểm cực kỳ quan trọng để mô phỏng đúng thực tế nhưng lại rất khó tìm trong dataset mẫu.</a:t>
            </a:r>
          </a:p>
          <a:p>
            <a:pPr>
              <a:lnSpc>
                <a:spcPct val="170000"/>
              </a:lnSpc>
            </a:pPr>
            <a:r>
              <a:rPr lang="vi-VN" sz="4000" dirty="0">
                <a:latin typeface="Times New Roman" panose="02020603050405020304" pitchFamily="18" charset="0"/>
                <a:cs typeface="Times New Roman" panose="02020603050405020304" pitchFamily="18" charset="0"/>
              </a:rPr>
              <a:t>Vì những lý do đó, để đảm bảo rằng mô hình được huấn luyện trong điều kiện sát thực tế nhất, chúng ta quyết định tự xây dựng dữ liệu mô phỏng, vừa đảm bảo được quy mô lớn</a:t>
            </a:r>
            <a:endParaRPr lang="en-US" sz="40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7</a:t>
            </a:fld>
            <a:endParaRPr lang="en-US" dirty="0"/>
          </a:p>
        </p:txBody>
      </p:sp>
      <p:sp>
        <p:nvSpPr>
          <p:cNvPr id="14" name="Content Placeholder 4">
            <a:extLst>
              <a:ext uri="{FF2B5EF4-FFF2-40B4-BE49-F238E27FC236}">
                <a16:creationId xmlns:a16="http://schemas.microsoft.com/office/drawing/2014/main" id="{3066A705-96B3-8CBC-223E-60BA0550B8C7}"/>
              </a:ext>
            </a:extLst>
          </p:cNvPr>
          <p:cNvSpPr txBox="1">
            <a:spLocks/>
          </p:cNvSpPr>
          <p:nvPr/>
        </p:nvSpPr>
        <p:spPr>
          <a:xfrm>
            <a:off x="8841825" y="2331720"/>
            <a:ext cx="2862495" cy="369417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spcAft>
                <a:spcPts val="0"/>
              </a:spcAft>
              <a:buClr>
                <a:schemeClr val="accent2"/>
              </a:buClr>
              <a:buFont typeface="Arial" panose="020B0604020202020204" pitchFamily="34" charset="0"/>
              <a:buNone/>
              <a:defRPr sz="2400" kern="1200">
                <a:solidFill>
                  <a:schemeClr val="tx2">
                    <a:lumMod val="25000"/>
                  </a:schemeClr>
                </a:solidFill>
                <a:latin typeface="+mn-lt"/>
                <a:ea typeface="+mn-ea"/>
                <a:cs typeface="+mn-cs"/>
              </a:defRPr>
            </a:lvl1pPr>
            <a:lvl2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400" kern="1200">
                <a:solidFill>
                  <a:schemeClr val="tx2">
                    <a:lumMod val="25000"/>
                  </a:schemeClr>
                </a:solidFill>
                <a:latin typeface="+mn-lt"/>
                <a:ea typeface="+mn-ea"/>
                <a:cs typeface="+mn-cs"/>
              </a:defRPr>
            </a:lvl2pPr>
            <a:lvl3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2">
                    <a:lumMod val="25000"/>
                  </a:schemeClr>
                </a:solidFill>
                <a:latin typeface="+mn-lt"/>
                <a:ea typeface="+mn-ea"/>
                <a:cs typeface="+mn-cs"/>
              </a:defRPr>
            </a:lvl3pPr>
            <a:lvl4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2">
                    <a:lumMod val="25000"/>
                  </a:schemeClr>
                </a:solidFill>
                <a:latin typeface="+mn-lt"/>
                <a:ea typeface="+mn-ea"/>
                <a:cs typeface="+mn-cs"/>
              </a:defRPr>
            </a:lvl4pPr>
            <a:lvl5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Tiêu</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chí</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endPar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 phỏng các quy luật hành vi thực tế</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Đưa vào nhiễu có kiểm soát (controlled noise)</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Duy trì phân phối xác suất hợp lý</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Đảm bảo tỷ lệ nhãn 0/1 tổng thể không mất cân bằng</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 độ phong phú về đặc trưng đầu vào</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 lập xu hướng thời gian (seasonality)</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yếu tố tích lũy hành vi người dùng</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Giữ cân bằng giữa đơn giản và phức tạp</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Đảm bảo khả năng mở rộng dữ liệu</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 phỏng sự sai lệch cá nhân (personal bias)</a:t>
            </a:r>
          </a:p>
          <a:p>
            <a:endParaRPr lang="en-US" sz="14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34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vi-VN" dirty="0"/>
              <a:t>MÔ TẢ DỮ LIỆU</a:t>
            </a:r>
            <a:endParaRPr lang="en-US" dirty="0"/>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289559" y="2331720"/>
            <a:ext cx="4957205" cy="3694176"/>
          </a:xfrm>
        </p:spPr>
        <p:txBody>
          <a:bodyPr>
            <a:normAutofit fontScale="92500" lnSpcReduction="10000"/>
          </a:bodyPr>
          <a:lstStyle/>
          <a:p>
            <a:endParaRPr lang="vi-VN" dirty="0"/>
          </a:p>
          <a:p>
            <a:r>
              <a:rPr lang="en-US" sz="3200" dirty="0" err="1">
                <a:effectLst/>
                <a:latin typeface="Times New Roman" panose="02020603050405020304" pitchFamily="18" charset="0"/>
                <a:ea typeface="Calibri" panose="020F0502020204030204" pitchFamily="34" charset="0"/>
              </a:rPr>
              <a:t>Mô</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tả</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phân</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bố</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dữ</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liệu</a:t>
            </a:r>
            <a:endParaRPr lang="en-US" sz="3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err="1">
                <a:effectLst/>
                <a:latin typeface="Times New Roman" panose="02020603050405020304" pitchFamily="18" charset="0"/>
                <a:ea typeface="Calibri" panose="020F0502020204030204" pitchFamily="34" charset="0"/>
              </a:rPr>
              <a:t>Bộ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rõ</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giữa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nhãn</a:t>
            </a:r>
            <a:r>
              <a:rPr lang="en-US" sz="1800" dirty="0">
                <a:effectLst/>
                <a:latin typeface="Times New Roman" panose="02020603050405020304" pitchFamily="18" charset="0"/>
                <a:ea typeface="Calibri" panose="020F0502020204030204" pitchFamily="34" charset="0"/>
              </a:rPr>
              <a:t> 0 </a:t>
            </a:r>
            <a:r>
              <a:rPr lang="en-US" sz="1800" dirty="0" err="1">
                <a:effectLst/>
                <a:latin typeface="Times New Roman" panose="02020603050405020304" pitchFamily="18" charset="0"/>
                <a:ea typeface="Calibri" panose="020F0502020204030204" pitchFamily="34" charset="0"/>
              </a:rPr>
              <a:t>chiếm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tỷ</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kể</a:t>
            </a:r>
            <a:r>
              <a:rPr lang="en-US" sz="1800" dirty="0">
                <a:effectLst/>
                <a:latin typeface="Times New Roman" panose="02020603050405020304" pitchFamily="18" charset="0"/>
                <a:ea typeface="Calibri" panose="020F0502020204030204" pitchFamily="34" charset="0"/>
              </a:rPr>
              <a:t> so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nhãn</a:t>
            </a:r>
            <a:r>
              <a:rPr lang="en-US" sz="1800" dirty="0">
                <a:effectLst/>
                <a:latin typeface="Times New Roman" panose="02020603050405020304" pitchFamily="18" charset="0"/>
                <a:ea typeface="Calibri" panose="020F0502020204030204" pitchFamily="34" charset="0"/>
              </a:rPr>
              <a:t> 1. </a:t>
            </a:r>
            <a:r>
              <a:rPr lang="en-US" sz="1800" dirty="0" err="1">
                <a:effectLst/>
                <a:latin typeface="Times New Roman" panose="02020603050405020304" pitchFamily="18" charset="0"/>
                <a:ea typeface="Calibri" panose="020F0502020204030204" pitchFamily="34" charset="0"/>
              </a:rPr>
              <a:t>Cụ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63.2%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mẫu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thuộc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nhãn</a:t>
            </a:r>
            <a:r>
              <a:rPr lang="en-US" sz="1800" dirty="0">
                <a:effectLst/>
                <a:latin typeface="Times New Roman" panose="02020603050405020304" pitchFamily="18" charset="0"/>
                <a:ea typeface="Calibri" panose="020F0502020204030204" pitchFamily="34" charset="0"/>
              </a:rPr>
              <a:t> 0,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chỉ</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36.8% </a:t>
            </a:r>
            <a:r>
              <a:rPr lang="en-US" sz="1800" dirty="0" err="1">
                <a:effectLst/>
                <a:latin typeface="Times New Roman" panose="02020603050405020304" pitchFamily="18" charset="0"/>
                <a:ea typeface="Calibri" panose="020F0502020204030204" pitchFamily="34" charset="0"/>
              </a:rPr>
              <a:t>thuộc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về</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nhãn</a:t>
            </a:r>
            <a:r>
              <a:rPr lang="en-US" sz="1800" dirty="0">
                <a:effectLst/>
                <a:latin typeface="Times New Roman" panose="02020603050405020304" pitchFamily="18" charset="0"/>
                <a:ea typeface="Calibri" panose="020F0502020204030204" pitchFamily="34" charset="0"/>
              </a:rPr>
              <a:t> 1.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chênh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lệch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hành</a:t>
            </a:r>
            <a:r>
              <a:rPr lang="en-US" sz="1800" dirty="0">
                <a:effectLst/>
                <a:latin typeface="Times New Roman" panose="02020603050405020304" pitchFamily="18" charset="0"/>
                <a:ea typeface="Calibri" panose="020F0502020204030204" pitchFamily="34" charset="0"/>
              </a:rPr>
              <a:t> vi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nhãn</a:t>
            </a:r>
            <a:r>
              <a:rPr lang="en-US" sz="1800" dirty="0">
                <a:effectLst/>
                <a:latin typeface="Times New Roman" panose="02020603050405020304" pitchFamily="18" charset="0"/>
                <a:ea typeface="Calibri" panose="020F0502020204030204" pitchFamily="34" charset="0"/>
              </a:rPr>
              <a:t> 0 </a:t>
            </a:r>
            <a:r>
              <a:rPr lang="en-US" sz="1800" dirty="0" err="1">
                <a:effectLst/>
                <a:latin typeface="Times New Roman" panose="02020603050405020304" pitchFamily="18" charset="0"/>
                <a:ea typeface="Calibri" panose="020F0502020204030204" pitchFamily="34" charset="0"/>
              </a:rPr>
              <a:t>xảy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phổ</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đôi</a:t>
            </a:r>
            <a:r>
              <a:rPr lang="en-US" sz="1800" dirty="0">
                <a:effectLst/>
                <a:latin typeface="Times New Roman" panose="02020603050405020304" pitchFamily="18" charset="0"/>
                <a:ea typeface="Calibri" panose="020F0502020204030204" pitchFamily="34" charset="0"/>
              </a:rPr>
              <a:t> so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còn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dù</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tổng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mẫu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lớn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đồng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vậy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hưởng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đại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dữ</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liệu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biệt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những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nhạy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cảm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nhãn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hiểu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rõ</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điểm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phân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như</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bước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trọng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ra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tiền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lý</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hoặc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đánh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hơn</a:t>
            </a:r>
            <a:r>
              <a:rPr lang="en-US" sz="1800" dirty="0">
                <a:effectLst/>
                <a:latin typeface="Times New Roman" panose="02020603050405020304" pitchFamily="18" charset="0"/>
                <a:ea typeface="Calibri" panose="020F0502020204030204" pitchFamily="34" charset="0"/>
              </a:rPr>
              <a:t>.</a:t>
            </a:r>
            <a:endParaRPr lang="en-US" sz="1600" dirty="0"/>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8</a:t>
            </a:fld>
            <a:endParaRPr lang="en-US" dirty="0"/>
          </a:p>
        </p:txBody>
      </p:sp>
      <p:pic>
        <p:nvPicPr>
          <p:cNvPr id="6" name="Picture 5">
            <a:extLst>
              <a:ext uri="{FF2B5EF4-FFF2-40B4-BE49-F238E27FC236}">
                <a16:creationId xmlns:a16="http://schemas.microsoft.com/office/drawing/2014/main" id="{22FB8627-C850-4AA0-5353-7D864134D343}"/>
              </a:ext>
            </a:extLst>
          </p:cNvPr>
          <p:cNvPicPr>
            <a:picLocks noChangeAspect="1"/>
          </p:cNvPicPr>
          <p:nvPr/>
        </p:nvPicPr>
        <p:blipFill>
          <a:blip r:embed="rId2"/>
          <a:stretch>
            <a:fillRect/>
          </a:stretch>
        </p:blipFill>
        <p:spPr>
          <a:xfrm>
            <a:off x="5629021" y="2780220"/>
            <a:ext cx="5791835" cy="2797175"/>
          </a:xfrm>
          <a:prstGeom prst="rect">
            <a:avLst/>
          </a:prstGeom>
        </p:spPr>
      </p:pic>
    </p:spTree>
    <p:extLst>
      <p:ext uri="{BB962C8B-B14F-4D97-AF65-F5344CB8AC3E}">
        <p14:creationId xmlns:p14="http://schemas.microsoft.com/office/powerpoint/2010/main" val="255653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5D228-7F70-E117-3EF1-7BCA2EFE1820}"/>
            </a:ext>
          </a:extLst>
        </p:cNvPr>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0C659EC1-8C71-8C83-306F-2C3EACDE1D0E}"/>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317CD109-205A-9FAE-25F2-AB3EFEDD667A}"/>
              </a:ext>
            </a:extLst>
          </p:cNvPr>
          <p:cNvSpPr>
            <a:spLocks noGrp="1"/>
          </p:cNvSpPr>
          <p:nvPr>
            <p:ph type="ctrTitle"/>
          </p:nvPr>
        </p:nvSpPr>
        <p:spPr>
          <a:xfrm>
            <a:off x="1527048" y="2276856"/>
            <a:ext cx="9144000" cy="1508760"/>
          </a:xfrm>
        </p:spPr>
        <p:txBody>
          <a:bodyPr/>
          <a:lstStyle/>
          <a:p>
            <a:r>
              <a:rPr lang="vi-VN" dirty="0"/>
              <a:t>MODEL</a:t>
            </a:r>
            <a:endParaRPr lang="en-US" dirty="0"/>
          </a:p>
        </p:txBody>
      </p:sp>
      <p:sp>
        <p:nvSpPr>
          <p:cNvPr id="8" name="Subtitle 7">
            <a:extLst>
              <a:ext uri="{FF2B5EF4-FFF2-40B4-BE49-F238E27FC236}">
                <a16:creationId xmlns:a16="http://schemas.microsoft.com/office/drawing/2014/main" id="{524A5B70-4401-728E-8D55-2312809606C2}"/>
              </a:ext>
            </a:extLst>
          </p:cNvPr>
          <p:cNvSpPr>
            <a:spLocks noGrp="1"/>
          </p:cNvSpPr>
          <p:nvPr>
            <p:ph type="subTitle" idx="1"/>
          </p:nvPr>
        </p:nvSpPr>
        <p:spPr>
          <a:xfrm>
            <a:off x="1527048" y="3858768"/>
            <a:ext cx="9144000" cy="841248"/>
          </a:xfrm>
        </p:spPr>
        <p:txBody>
          <a:bodyPr/>
          <a:lstStyle/>
          <a:p>
            <a:r>
              <a:rPr lang="en-US" sz="2400" dirty="0">
                <a:solidFill>
                  <a:schemeClr val="bg1"/>
                </a:solidFill>
                <a:effectLst/>
                <a:latin typeface="Times New Roman" panose="02020603050405020304" pitchFamily="18" charset="0"/>
                <a:ea typeface="Calibri" panose="020F0502020204030204" pitchFamily="34" charset="0"/>
              </a:rPr>
              <a:t>CF-based Encoder Transformer</a:t>
            </a:r>
            <a:endParaRPr lang="en-US" dirty="0"/>
          </a:p>
        </p:txBody>
      </p:sp>
      <p:sp>
        <p:nvSpPr>
          <p:cNvPr id="12" name="Plaque 11">
            <a:extLst>
              <a:ext uri="{FF2B5EF4-FFF2-40B4-BE49-F238E27FC236}">
                <a16:creationId xmlns:a16="http://schemas.microsoft.com/office/drawing/2014/main" id="{237AB618-00AE-E0BB-754B-21BD06CBD854}"/>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8BCA526-47AF-F024-9C0A-0ED35A8F6F45}"/>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E927B19-D729-C204-F66D-D8EB11F85D7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102162279"/>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{6AA1D4A1-9284-4C18-8BBB-C8C75860539D}tf56410444_win32</Template>
  <TotalTime>396</TotalTime>
  <Words>1630</Words>
  <Application>Microsoft Office PowerPoint</Application>
  <PresentationFormat>Widescreen</PresentationFormat>
  <Paragraphs>89</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Baskerville Old Face</vt:lpstr>
      <vt:lpstr>Calibri</vt:lpstr>
      <vt:lpstr>Gill Sans Nova Light</vt:lpstr>
      <vt:lpstr>Times New Roman</vt:lpstr>
      <vt:lpstr>Custom</vt:lpstr>
      <vt:lpstr>XÂY DỰNG HỆ THỐNG ĐỀ XUẤT SẢN PHẨM</vt:lpstr>
      <vt:lpstr>Thành viên</vt:lpstr>
      <vt:lpstr>Mục lục</vt:lpstr>
      <vt:lpstr>GIỚI THIỆU ĐỀ TÀI</vt:lpstr>
      <vt:lpstr>PowerPoint Presentation</vt:lpstr>
      <vt:lpstr>DATASET</vt:lpstr>
      <vt:lpstr>MÔ TẢ DỮ LIỆU</vt:lpstr>
      <vt:lpstr>MÔ TẢ DỮ LIỆU</vt:lpstr>
      <vt:lpstr>MODEL</vt:lpstr>
      <vt:lpstr>CF-based Encoder Transformer  Ý tưởng thuật toán</vt:lpstr>
      <vt:lpstr>Kiến trúc mô hình</vt:lpstr>
      <vt:lpstr>ỨNG DỤNG</vt:lpstr>
      <vt:lpstr>Kết quả - Thực Nghiệm – Đánh Giá</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SinhVien</dc:creator>
  <cp:lastModifiedBy>bao bao</cp:lastModifiedBy>
  <cp:revision>8</cp:revision>
  <dcterms:created xsi:type="dcterms:W3CDTF">2025-04-12T06:28:56Z</dcterms:created>
  <dcterms:modified xsi:type="dcterms:W3CDTF">2025-05-09T07:21:32Z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